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906000" cy="6858000" type="A4"/>
  <p:notesSz cx="6797675" cy="9926638"/>
  <p:defaultTextStyle>
    <a:defPPr>
      <a:defRPr lang="ru-RU"/>
    </a:defPPr>
    <a:lvl1pPr marL="0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60A4"/>
    <a:srgbClr val="429D3D"/>
    <a:srgbClr val="388FD0"/>
    <a:srgbClr val="CA0065"/>
    <a:srgbClr val="C08000"/>
    <a:srgbClr val="E59600"/>
    <a:srgbClr val="2364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6" d="100"/>
          <a:sy n="86" d="100"/>
        </p:scale>
        <p:origin x="1320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2476C-BAB4-48FF-89F3-170A7043FE96}" type="datetimeFigureOut">
              <a:rPr lang="ru-RU" smtClean="0"/>
              <a:t>16.07.2019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05F91-27B2-472C-9238-FD7B54688A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971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6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2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82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8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5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9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89AD-B7F0-4E46-BDC2-298271E212D9}" type="datetimeFigureOut">
              <a:rPr lang="ru-RU" smtClean="0"/>
              <a:pPr/>
              <a:t>16.07.2019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B62B-9D42-4149-8E8D-E6F94B920A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89AD-B7F0-4E46-BDC2-298271E212D9}" type="datetimeFigureOut">
              <a:rPr lang="ru-RU" smtClean="0"/>
              <a:pPr/>
              <a:t>16.07.2019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B62B-9D42-4149-8E8D-E6F94B920A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06375"/>
            <a:ext cx="2228850" cy="438785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06375"/>
            <a:ext cx="6521450" cy="43878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89AD-B7F0-4E46-BDC2-298271E212D9}" type="datetimeFigureOut">
              <a:rPr lang="ru-RU" smtClean="0"/>
              <a:pPr/>
              <a:t>16.07.2019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B62B-9D42-4149-8E8D-E6F94B920A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89AD-B7F0-4E46-BDC2-298271E212D9}" type="datetimeFigureOut">
              <a:rPr lang="ru-RU" smtClean="0"/>
              <a:pPr/>
              <a:t>16.07.2019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B62B-9D42-4149-8E8D-E6F94B920A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3643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7286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09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457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821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185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55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914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89AD-B7F0-4E46-BDC2-298271E212D9}" type="datetimeFigureOut">
              <a:rPr lang="ru-RU" smtClean="0"/>
              <a:pPr/>
              <a:t>16.07.2019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B62B-9D42-4149-8E8D-E6F94B920A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200151"/>
            <a:ext cx="4375150" cy="3394075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200151"/>
            <a:ext cx="4375150" cy="3394075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89AD-B7F0-4E46-BDC2-298271E212D9}" type="datetimeFigureOut">
              <a:rPr lang="ru-RU" smtClean="0"/>
              <a:pPr/>
              <a:t>16.07.2019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B62B-9D42-4149-8E8D-E6F94B920A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89AD-B7F0-4E46-BDC2-298271E212D9}" type="datetimeFigureOut">
              <a:rPr lang="ru-RU" smtClean="0"/>
              <a:pPr/>
              <a:t>16.07.2019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B62B-9D42-4149-8E8D-E6F94B920A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89AD-B7F0-4E46-BDC2-298271E212D9}" type="datetimeFigureOut">
              <a:rPr lang="ru-RU" smtClean="0"/>
              <a:pPr/>
              <a:t>16.07.2019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B62B-9D42-4149-8E8D-E6F94B920A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89AD-B7F0-4E46-BDC2-298271E212D9}" type="datetimeFigureOut">
              <a:rPr lang="ru-RU" smtClean="0"/>
              <a:pPr/>
              <a:t>16.07.2019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B62B-9D42-4149-8E8D-E6F94B920A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2" y="273049"/>
            <a:ext cx="3259006" cy="116205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2"/>
            <a:ext cx="5537729" cy="585311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2" y="1435102"/>
            <a:ext cx="3259006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89AD-B7F0-4E46-BDC2-298271E212D9}" type="datetimeFigureOut">
              <a:rPr lang="ru-RU" smtClean="0"/>
              <a:pPr/>
              <a:t>16.07.2019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B62B-9D42-4149-8E8D-E6F94B920A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800"/>
            </a:lvl1pPr>
            <a:lvl2pPr marL="536433" indent="0">
              <a:buNone/>
              <a:defRPr sz="3300"/>
            </a:lvl2pPr>
            <a:lvl3pPr marL="1072866" indent="0">
              <a:buNone/>
              <a:defRPr sz="2800"/>
            </a:lvl3pPr>
            <a:lvl4pPr marL="1609298" indent="0">
              <a:buNone/>
              <a:defRPr sz="2300"/>
            </a:lvl4pPr>
            <a:lvl5pPr marL="2145731" indent="0">
              <a:buNone/>
              <a:defRPr sz="2300"/>
            </a:lvl5pPr>
            <a:lvl6pPr marL="2682164" indent="0">
              <a:buNone/>
              <a:defRPr sz="2300"/>
            </a:lvl6pPr>
            <a:lvl7pPr marL="3218597" indent="0">
              <a:buNone/>
              <a:defRPr sz="2300"/>
            </a:lvl7pPr>
            <a:lvl8pPr marL="3755029" indent="0">
              <a:buNone/>
              <a:defRPr sz="2300"/>
            </a:lvl8pPr>
            <a:lvl9pPr marL="4291462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89AD-B7F0-4E46-BDC2-298271E212D9}" type="datetimeFigureOut">
              <a:rPr lang="ru-RU" smtClean="0"/>
              <a:pPr/>
              <a:t>16.07.2019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B62B-9D42-4149-8E8D-E6F94B920A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</p:spPr>
        <p:txBody>
          <a:bodyPr vert="horz" lIns="107287" tIns="53643" rIns="107287" bIns="5364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107287" tIns="53643" rIns="107287" bIns="5364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E89AD-B7F0-4E46-BDC2-298271E212D9}" type="datetimeFigureOut">
              <a:rPr lang="ru-RU" smtClean="0"/>
              <a:pPr/>
              <a:t>16.07.2019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4B62B-9D42-4149-8E8D-E6F94B920A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72866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2325" indent="-402325" algn="l" defTabSz="1072866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1703" indent="-335270" algn="l" defTabSz="1072866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41082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77515" indent="-268216" algn="l" defTabSz="107286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13947" indent="-268216" algn="l" defTabSz="107286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50380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6813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46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9678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humbs.dreamstime.com/z/cartoon-elderly-couple-senior-grandparents-9315393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38"/>
          <a:stretch/>
        </p:blipFill>
        <p:spPr bwMode="auto">
          <a:xfrm>
            <a:off x="-15552" y="4038188"/>
            <a:ext cx="3600400" cy="235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8" name="Прямоугольник 117"/>
          <p:cNvSpPr/>
          <p:nvPr/>
        </p:nvSpPr>
        <p:spPr>
          <a:xfrm>
            <a:off x="0" y="0"/>
            <a:ext cx="9906000" cy="1047733"/>
          </a:xfrm>
          <a:prstGeom prst="rect">
            <a:avLst/>
          </a:prstGeom>
          <a:solidFill>
            <a:srgbClr val="0460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ru-RU"/>
          </a:p>
        </p:txBody>
      </p:sp>
      <p:sp>
        <p:nvSpPr>
          <p:cNvPr id="115" name="TextBox 114"/>
          <p:cNvSpPr txBox="1"/>
          <p:nvPr/>
        </p:nvSpPr>
        <p:spPr>
          <a:xfrm>
            <a:off x="696486" y="95227"/>
            <a:ext cx="2244344" cy="381003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no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itchFamily="34" charset="0"/>
              </a:rPr>
              <a:t>РЕГИОНАЛЬНЫЙ ПРОЕКТ 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665697" y="301313"/>
            <a:ext cx="8889815" cy="746420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no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Arial Narrow" pitchFamily="34" charset="0"/>
              </a:rPr>
              <a:t>РАЗРАБОТКА И РЕАЛИЗАЦИЯ  ПРОГРАММЫ  СИСТЕМНОЙ ПОДДЕРЖКИ    И   ПОВЫШЕНИЯ  КАЧЕСТВА ЖИЗНИ ГРАЖДАН СТАРШЕГО ПОКОЛЕИЯ</a:t>
            </a:r>
          </a:p>
        </p:txBody>
      </p:sp>
      <p:sp>
        <p:nvSpPr>
          <p:cNvPr id="38" name="Овал 37"/>
          <p:cNvSpPr/>
          <p:nvPr/>
        </p:nvSpPr>
        <p:spPr>
          <a:xfrm>
            <a:off x="73095" y="95227"/>
            <a:ext cx="546000" cy="67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508004" y="1980372"/>
            <a:ext cx="2405839" cy="2230499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noAutofit/>
          </a:bodyPr>
          <a:lstStyle/>
          <a:p>
            <a:pPr>
              <a:lnSpc>
                <a:spcPct val="120000"/>
              </a:lnSpc>
              <a:spcAft>
                <a:spcPts val="704"/>
              </a:spcAft>
            </a:pPr>
            <a:r>
              <a:rPr lang="ru-RU" sz="1600" b="1" dirty="0">
                <a:solidFill>
                  <a:srgbClr val="0460A4"/>
                </a:solidFill>
                <a:latin typeface="Arial Narrow" pitchFamily="34" charset="0"/>
              </a:rPr>
              <a:t>ЦЕЛЬ: </a:t>
            </a:r>
            <a:endParaRPr lang="ru-RU" sz="1600" b="1" dirty="0" smtClean="0">
              <a:solidFill>
                <a:srgbClr val="0460A4"/>
              </a:solidFill>
              <a:latin typeface="Arial Narrow" pitchFamily="34" charset="0"/>
            </a:endParaRPr>
          </a:p>
          <a:p>
            <a:r>
              <a:rPr lang="ru-RU" sz="1600" b="1" dirty="0" smtClean="0">
                <a:solidFill>
                  <a:srgbClr val="0460A4"/>
                </a:solidFill>
                <a:latin typeface="Arial Narrow" pitchFamily="34" charset="0"/>
              </a:rPr>
              <a:t>УВЕЛИЧЕНИЕ </a:t>
            </a:r>
            <a:r>
              <a:rPr lang="ru-RU" sz="1600" b="1" dirty="0">
                <a:solidFill>
                  <a:srgbClr val="0460A4"/>
                </a:solidFill>
                <a:latin typeface="Arial Narrow" pitchFamily="34" charset="0"/>
              </a:rPr>
              <a:t>ОЖИДАЕМОЙ ПРОДОЛЖИТЕЛЬНОСТИ ЗДОРОВОЙ ЖИЗНИ </a:t>
            </a:r>
            <a:endParaRPr lang="ru-RU" sz="1600" b="1" dirty="0" smtClean="0">
              <a:solidFill>
                <a:srgbClr val="0460A4"/>
              </a:solidFill>
              <a:latin typeface="Arial Narrow" pitchFamily="34" charset="0"/>
            </a:endParaRPr>
          </a:p>
          <a:p>
            <a:r>
              <a:rPr lang="ru-RU" sz="1600" b="1" dirty="0" smtClean="0">
                <a:solidFill>
                  <a:srgbClr val="0460A4"/>
                </a:solidFill>
                <a:latin typeface="Arial Narrow" pitchFamily="34" charset="0"/>
              </a:rPr>
              <a:t>ДО </a:t>
            </a:r>
            <a:r>
              <a:rPr lang="ru-RU" sz="1600" b="1" dirty="0">
                <a:solidFill>
                  <a:srgbClr val="0460A4"/>
                </a:solidFill>
                <a:latin typeface="Arial Narrow" pitchFamily="34" charset="0"/>
              </a:rPr>
              <a:t>67 ЛЕТ </a:t>
            </a:r>
            <a:endParaRPr lang="ru-RU" sz="1600" b="1" dirty="0" smtClean="0">
              <a:solidFill>
                <a:srgbClr val="0460A4"/>
              </a:solidFill>
              <a:latin typeface="Arial Narrow" pitchFamily="34" charset="0"/>
            </a:endParaRPr>
          </a:p>
          <a:p>
            <a:r>
              <a:rPr lang="ru-RU" sz="1600" b="1" dirty="0" smtClean="0">
                <a:solidFill>
                  <a:srgbClr val="0460A4"/>
                </a:solidFill>
                <a:latin typeface="Arial Narrow" pitchFamily="34" charset="0"/>
              </a:rPr>
              <a:t>К </a:t>
            </a:r>
            <a:r>
              <a:rPr lang="ru-RU" sz="1600" b="1" dirty="0">
                <a:solidFill>
                  <a:srgbClr val="0460A4"/>
                </a:solidFill>
                <a:latin typeface="Arial Narrow" pitchFamily="34" charset="0"/>
              </a:rPr>
              <a:t>КОНЦУ 2024 ГОДА</a:t>
            </a:r>
          </a:p>
          <a:p>
            <a:pPr>
              <a:lnSpc>
                <a:spcPct val="120000"/>
              </a:lnSpc>
              <a:spcAft>
                <a:spcPts val="704"/>
              </a:spcAft>
            </a:pPr>
            <a:endParaRPr lang="ru-RU" sz="1400" b="1" dirty="0">
              <a:solidFill>
                <a:srgbClr val="0460A4"/>
              </a:solidFill>
              <a:latin typeface="Arial Narrow" pitchFamily="34" charset="0"/>
            </a:endParaRPr>
          </a:p>
        </p:txBody>
      </p:sp>
      <p:pic>
        <p:nvPicPr>
          <p:cNvPr id="7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37568"/>
            <a:ext cx="619095" cy="659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6" name="Прямоугольник 75"/>
          <p:cNvSpPr/>
          <p:nvPr/>
        </p:nvSpPr>
        <p:spPr>
          <a:xfrm>
            <a:off x="77356" y="2476493"/>
            <a:ext cx="1702606" cy="1238259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noAutofit/>
          </a:bodyPr>
          <a:lstStyle/>
          <a:p>
            <a:pPr indent="-311057">
              <a:lnSpc>
                <a:spcPct val="130000"/>
              </a:lnSpc>
            </a:pPr>
            <a:endParaRPr lang="ru-RU" sz="1200" b="1" dirty="0">
              <a:solidFill>
                <a:srgbClr val="4B4F68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393006" y="2571744"/>
            <a:ext cx="1702606" cy="1524011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noAutofit/>
          </a:bodyPr>
          <a:lstStyle/>
          <a:p>
            <a:pPr indent="-311057">
              <a:lnSpc>
                <a:spcPct val="110000"/>
              </a:lnSpc>
            </a:pPr>
            <a:endParaRPr lang="ru-RU" sz="1400" b="1" dirty="0">
              <a:solidFill>
                <a:srgbClr val="429D3D"/>
              </a:solidFill>
              <a:latin typeface="Arial Narrow" pitchFamily="34" charset="0"/>
              <a:cs typeface="Arial" pitchFamily="34" charset="0"/>
            </a:endParaRPr>
          </a:p>
        </p:txBody>
      </p:sp>
      <p:grpSp>
        <p:nvGrpSpPr>
          <p:cNvPr id="2" name="Группа 96"/>
          <p:cNvGrpSpPr/>
          <p:nvPr/>
        </p:nvGrpSpPr>
        <p:grpSpPr>
          <a:xfrm>
            <a:off x="3297496" y="3829677"/>
            <a:ext cx="1091634" cy="1009809"/>
            <a:chOff x="-531807" y="8222207"/>
            <a:chExt cx="920356" cy="564795"/>
          </a:xfrm>
        </p:grpSpPr>
        <p:pic>
          <p:nvPicPr>
            <p:cNvPr id="98" name="Picture 1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524928" y="8222207"/>
              <a:ext cx="913477" cy="524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9" name="Овал 98"/>
            <p:cNvSpPr/>
            <p:nvPr/>
          </p:nvSpPr>
          <p:spPr>
            <a:xfrm>
              <a:off x="-531807" y="8222207"/>
              <a:ext cx="845188" cy="564795"/>
            </a:xfrm>
            <a:prstGeom prst="ellipse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>
                <a:lnSpc>
                  <a:spcPct val="80000"/>
                </a:lnSpc>
              </a:pPr>
              <a:endParaRPr lang="ru-RU" sz="1600" b="1" dirty="0">
                <a:solidFill>
                  <a:srgbClr val="0460A4"/>
                </a:solidFill>
                <a:latin typeface="Arial Narrow" pitchFamily="34" charset="0"/>
                <a:cs typeface="Arial" pitchFamily="34" charset="0"/>
              </a:endParaRPr>
            </a:p>
            <a:p>
              <a:pPr algn="ctr">
                <a:lnSpc>
                  <a:spcPct val="80000"/>
                </a:lnSpc>
              </a:pPr>
              <a:r>
                <a:rPr lang="ru-RU" sz="1600" b="1" dirty="0">
                  <a:solidFill>
                    <a:srgbClr val="0460A4"/>
                  </a:solidFill>
                  <a:latin typeface="Arial Narrow" pitchFamily="34" charset="0"/>
                  <a:cs typeface="Arial" pitchFamily="34" charset="0"/>
                </a:rPr>
                <a:t>55%</a:t>
              </a:r>
              <a:endParaRPr lang="ru-RU" sz="1900" spc="-59" dirty="0">
                <a:solidFill>
                  <a:srgbClr val="0460A4"/>
                </a:solidFill>
                <a:latin typeface="Arial Narrow" pitchFamily="34" charset="0"/>
                <a:cs typeface="Arial" pitchFamily="34" charset="0"/>
              </a:endParaRPr>
            </a:p>
          </p:txBody>
        </p:sp>
      </p:grpSp>
      <p:grpSp>
        <p:nvGrpSpPr>
          <p:cNvPr id="3" name="Группа 99"/>
          <p:cNvGrpSpPr/>
          <p:nvPr/>
        </p:nvGrpSpPr>
        <p:grpSpPr>
          <a:xfrm>
            <a:off x="3152800" y="2516136"/>
            <a:ext cx="1168885" cy="1086262"/>
            <a:chOff x="-609740" y="8205799"/>
            <a:chExt cx="804397" cy="782965"/>
          </a:xfrm>
        </p:grpSpPr>
        <p:pic>
          <p:nvPicPr>
            <p:cNvPr id="101" name="Picture 1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533763" y="8205799"/>
              <a:ext cx="728420" cy="665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2" name="Овал 101"/>
            <p:cNvSpPr/>
            <p:nvPr/>
          </p:nvSpPr>
          <p:spPr>
            <a:xfrm>
              <a:off x="-609740" y="8205799"/>
              <a:ext cx="766871" cy="782965"/>
            </a:xfrm>
            <a:prstGeom prst="ellipse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>
                <a:lnSpc>
                  <a:spcPct val="80000"/>
                </a:lnSpc>
              </a:pPr>
              <a:endParaRPr lang="ru-RU" sz="1600" b="1" dirty="0">
                <a:solidFill>
                  <a:srgbClr val="0460A4"/>
                </a:solidFill>
                <a:latin typeface="Arial Narrow" pitchFamily="34" charset="0"/>
                <a:cs typeface="Arial" pitchFamily="34" charset="0"/>
              </a:endParaRPr>
            </a:p>
            <a:p>
              <a:pPr algn="ctr">
                <a:lnSpc>
                  <a:spcPct val="80000"/>
                </a:lnSpc>
              </a:pPr>
              <a:r>
                <a:rPr lang="ru-RU" sz="1600" b="1" dirty="0">
                  <a:solidFill>
                    <a:srgbClr val="0460A4"/>
                  </a:solidFill>
                  <a:latin typeface="Arial Narrow" pitchFamily="34" charset="0"/>
                  <a:cs typeface="Arial" pitchFamily="34" charset="0"/>
                </a:rPr>
                <a:t>90%</a:t>
              </a:r>
              <a:endParaRPr lang="ru-RU" sz="1900" dirty="0">
                <a:solidFill>
                  <a:srgbClr val="0460A4"/>
                </a:solidFill>
                <a:latin typeface="Arial Narrow" pitchFamily="34" charset="0"/>
                <a:cs typeface="Arial" pitchFamily="34" charset="0"/>
              </a:endParaRPr>
            </a:p>
          </p:txBody>
        </p:sp>
      </p:grpSp>
      <p:grpSp>
        <p:nvGrpSpPr>
          <p:cNvPr id="4" name="Группа 102"/>
          <p:cNvGrpSpPr/>
          <p:nvPr/>
        </p:nvGrpSpPr>
        <p:grpSpPr>
          <a:xfrm>
            <a:off x="3228669" y="1283654"/>
            <a:ext cx="1131328" cy="1052276"/>
            <a:chOff x="397197" y="8311095"/>
            <a:chExt cx="1157345" cy="631177"/>
          </a:xfrm>
        </p:grpSpPr>
        <p:pic>
          <p:nvPicPr>
            <p:cNvPr id="105" name="Picture 1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8994" y="8375677"/>
              <a:ext cx="1066355" cy="526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6" name="Овал 105"/>
            <p:cNvSpPr/>
            <p:nvPr/>
          </p:nvSpPr>
          <p:spPr>
            <a:xfrm>
              <a:off x="397197" y="8311095"/>
              <a:ext cx="1157345" cy="631177"/>
            </a:xfrm>
            <a:prstGeom prst="ellipse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1600" b="1" dirty="0">
                  <a:solidFill>
                    <a:srgbClr val="0460A4"/>
                  </a:solidFill>
                  <a:latin typeface="Arial Narrow" pitchFamily="34" charset="0"/>
                  <a:cs typeface="Arial" pitchFamily="34" charset="0"/>
                </a:rPr>
                <a:t>70%</a:t>
              </a:r>
              <a:endParaRPr lang="ru-RU" sz="1900" dirty="0">
                <a:solidFill>
                  <a:srgbClr val="0460A4"/>
                </a:solidFill>
                <a:latin typeface="Arial Narrow" pitchFamily="34" charset="0"/>
                <a:cs typeface="Arial" pitchFamily="34" charset="0"/>
              </a:endParaRPr>
            </a:p>
          </p:txBody>
        </p:sp>
      </p:grpSp>
      <p:sp>
        <p:nvSpPr>
          <p:cNvPr id="47" name="Прямоугольник 46"/>
          <p:cNvSpPr/>
          <p:nvPr/>
        </p:nvSpPr>
        <p:spPr>
          <a:xfrm>
            <a:off x="4266828" y="1368382"/>
            <a:ext cx="2280446" cy="857251"/>
          </a:xfrm>
          <a:prstGeom prst="rect">
            <a:avLst/>
          </a:prstGeom>
          <a:noFill/>
        </p:spPr>
        <p:txBody>
          <a:bodyPr wrap="square" lIns="107287" tIns="53643" rIns="107287" bIns="53643" rtlCol="0" anchor="ctr">
            <a:noAutofit/>
          </a:bodyPr>
          <a:lstStyle/>
          <a:p>
            <a:pPr indent="-311057"/>
            <a:r>
              <a:rPr lang="ru-RU" sz="1600" dirty="0">
                <a:solidFill>
                  <a:srgbClr val="4B4F68"/>
                </a:solidFill>
                <a:latin typeface="Arial Narrow" pitchFamily="34" charset="0"/>
                <a:cs typeface="Arial" pitchFamily="34" charset="0"/>
              </a:rPr>
              <a:t>охват профилактическими осмотрами граждан старше трудоспособного возраста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4381134" y="2173569"/>
            <a:ext cx="2678636" cy="1266468"/>
          </a:xfrm>
          <a:prstGeom prst="rect">
            <a:avLst/>
          </a:prstGeom>
          <a:noFill/>
        </p:spPr>
        <p:txBody>
          <a:bodyPr wrap="square" lIns="107287" tIns="53643" rIns="107287" bIns="53643" rtlCol="0" anchor="t">
            <a:noAutofit/>
          </a:bodyPr>
          <a:lstStyle/>
          <a:p>
            <a:pPr indent="-311057"/>
            <a:endParaRPr lang="ru-RU" sz="1600" dirty="0">
              <a:solidFill>
                <a:srgbClr val="4B4F68"/>
              </a:solidFill>
              <a:latin typeface="Arial Narrow" pitchFamily="34" charset="0"/>
              <a:cs typeface="Arial" pitchFamily="34" charset="0"/>
            </a:endParaRPr>
          </a:p>
          <a:p>
            <a:pPr indent="-311057"/>
            <a:r>
              <a:rPr lang="ru-RU" sz="1600" dirty="0">
                <a:solidFill>
                  <a:srgbClr val="4B4F68"/>
                </a:solidFill>
                <a:latin typeface="Arial Narrow" pitchFamily="34" charset="0"/>
                <a:cs typeface="Arial" pitchFamily="34" charset="0"/>
              </a:rPr>
              <a:t>доля лиц старше трудоспособного возраста, находящихся под </a:t>
            </a:r>
            <a:r>
              <a:rPr lang="ru-RU" sz="1600" dirty="0" smtClean="0">
                <a:solidFill>
                  <a:srgbClr val="4B4F68"/>
                </a:solidFill>
                <a:latin typeface="Arial Narrow" pitchFamily="34" charset="0"/>
                <a:cs typeface="Arial" pitchFamily="34" charset="0"/>
              </a:rPr>
              <a:t>диспансерным наблюдением</a:t>
            </a:r>
            <a:endParaRPr lang="ru-RU" sz="1600" dirty="0">
              <a:solidFill>
                <a:srgbClr val="4B4F68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359996" y="3451181"/>
            <a:ext cx="2609227" cy="1347037"/>
          </a:xfrm>
          <a:prstGeom prst="rect">
            <a:avLst/>
          </a:prstGeom>
          <a:noFill/>
        </p:spPr>
        <p:txBody>
          <a:bodyPr wrap="square" lIns="107287" tIns="53643" rIns="107287" bIns="53643" rtlCol="0" anchor="ctr">
            <a:noAutofit/>
          </a:bodyPr>
          <a:lstStyle/>
          <a:p>
            <a:pPr indent="-311057" algn="just"/>
            <a:endParaRPr lang="ru-RU" sz="1600" dirty="0">
              <a:solidFill>
                <a:srgbClr val="4B4F68"/>
              </a:solidFill>
              <a:latin typeface="Arial Narrow" pitchFamily="34" charset="0"/>
              <a:cs typeface="Arial" pitchFamily="34" charset="0"/>
            </a:endParaRPr>
          </a:p>
          <a:p>
            <a:pPr indent="-311057" algn="just"/>
            <a:r>
              <a:rPr lang="ru-RU" sz="1600" dirty="0">
                <a:solidFill>
                  <a:srgbClr val="4B4F68"/>
                </a:solidFill>
                <a:latin typeface="Arial Narrow" pitchFamily="34" charset="0"/>
                <a:cs typeface="Arial" pitchFamily="34" charset="0"/>
              </a:rPr>
              <a:t>уровень </a:t>
            </a:r>
            <a:r>
              <a:rPr lang="ru-RU" sz="1600" dirty="0" smtClean="0">
                <a:solidFill>
                  <a:srgbClr val="4B4F68"/>
                </a:solidFill>
                <a:latin typeface="Arial Narrow" pitchFamily="34" charset="0"/>
                <a:cs typeface="Arial" pitchFamily="34" charset="0"/>
              </a:rPr>
              <a:t>госпитализации</a:t>
            </a:r>
          </a:p>
          <a:p>
            <a:pPr indent="-311057" algn="just"/>
            <a:r>
              <a:rPr lang="ru-RU" sz="1600" dirty="0" smtClean="0">
                <a:solidFill>
                  <a:srgbClr val="4B4F68"/>
                </a:solidFill>
                <a:latin typeface="Arial Narrow" pitchFamily="34" charset="0"/>
                <a:cs typeface="Arial" pitchFamily="34" charset="0"/>
              </a:rPr>
              <a:t>на </a:t>
            </a:r>
            <a:r>
              <a:rPr lang="ru-RU" sz="1600" dirty="0">
                <a:solidFill>
                  <a:srgbClr val="4B4F68"/>
                </a:solidFill>
                <a:latin typeface="Arial Narrow" pitchFamily="34" charset="0"/>
                <a:cs typeface="Arial" pitchFamily="34" charset="0"/>
              </a:rPr>
              <a:t>геронтологические койки</a:t>
            </a:r>
          </a:p>
        </p:txBody>
      </p:sp>
      <p:sp>
        <p:nvSpPr>
          <p:cNvPr id="35" name="Овал 34"/>
          <p:cNvSpPr/>
          <p:nvPr/>
        </p:nvSpPr>
        <p:spPr>
          <a:xfrm>
            <a:off x="4411978" y="5553749"/>
            <a:ext cx="728687" cy="899587"/>
          </a:xfrm>
          <a:prstGeom prst="ellipse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80000"/>
              </a:lnSpc>
            </a:pPr>
            <a:endParaRPr lang="ru-RU" sz="1900" spc="-59" dirty="0">
              <a:solidFill>
                <a:srgbClr val="0460A4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3276522" y="3579899"/>
            <a:ext cx="1083475" cy="813680"/>
          </a:xfrm>
          <a:prstGeom prst="ellipse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80000"/>
              </a:lnSpc>
            </a:pPr>
            <a:endParaRPr lang="ru-RU" sz="1900" dirty="0">
              <a:solidFill>
                <a:srgbClr val="0460A4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959085" y="4680787"/>
            <a:ext cx="3792167" cy="857256"/>
          </a:xfrm>
          <a:prstGeom prst="rect">
            <a:avLst/>
          </a:prstGeom>
          <a:noFill/>
        </p:spPr>
        <p:txBody>
          <a:bodyPr wrap="square" lIns="107287" tIns="53643" rIns="107287" bIns="53643" rtlCol="0" anchor="ctr">
            <a:noAutofit/>
          </a:bodyPr>
          <a:lstStyle/>
          <a:p>
            <a:pPr indent="-311057" algn="just"/>
            <a:endParaRPr lang="ru-RU" sz="1600" dirty="0">
              <a:solidFill>
                <a:srgbClr val="4B4F68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359997" y="4701756"/>
            <a:ext cx="2478708" cy="1532974"/>
          </a:xfrm>
          <a:prstGeom prst="rect">
            <a:avLst/>
          </a:prstGeom>
          <a:noFill/>
        </p:spPr>
        <p:txBody>
          <a:bodyPr wrap="square" lIns="107287" tIns="53643" rIns="107287" bIns="53643" rtlCol="0" anchor="ctr">
            <a:noAutofit/>
          </a:bodyPr>
          <a:lstStyle/>
          <a:p>
            <a:pPr indent="-311057" algn="just"/>
            <a:endParaRPr lang="ru-RU" sz="1600" dirty="0">
              <a:solidFill>
                <a:srgbClr val="4B4F68"/>
              </a:solidFill>
              <a:latin typeface="Arial Narrow" pitchFamily="34" charset="0"/>
              <a:cs typeface="Arial" pitchFamily="34" charset="0"/>
            </a:endParaRPr>
          </a:p>
          <a:p>
            <a:pPr indent="-311057" algn="just"/>
            <a:endParaRPr lang="ru-RU" sz="1600" dirty="0">
              <a:solidFill>
                <a:srgbClr val="4B4F68"/>
              </a:solidFill>
              <a:latin typeface="Arial Narrow" pitchFamily="34" charset="0"/>
              <a:cs typeface="Arial" pitchFamily="34" charset="0"/>
            </a:endParaRPr>
          </a:p>
          <a:p>
            <a:pPr indent="-311057"/>
            <a:r>
              <a:rPr lang="ru-RU" sz="1600" dirty="0">
                <a:solidFill>
                  <a:srgbClr val="4B4F68"/>
                </a:solidFill>
                <a:latin typeface="Arial Narrow" pitchFamily="34" charset="0"/>
                <a:cs typeface="Arial" pitchFamily="34" charset="0"/>
              </a:rPr>
              <a:t>к</a:t>
            </a:r>
            <a:r>
              <a:rPr lang="ru-RU" sz="1600" dirty="0" smtClean="0">
                <a:solidFill>
                  <a:srgbClr val="4B4F68"/>
                </a:solidFill>
                <a:latin typeface="Arial Narrow" pitchFamily="34" charset="0"/>
                <a:cs typeface="Arial" pitchFamily="34" charset="0"/>
              </a:rPr>
              <a:t>оличество лиц </a:t>
            </a:r>
            <a:r>
              <a:rPr lang="ru-RU" sz="1600" dirty="0">
                <a:solidFill>
                  <a:srgbClr val="4B4F68"/>
                </a:solidFill>
                <a:latin typeface="Arial Narrow" pitchFamily="34" charset="0"/>
                <a:cs typeface="Arial" pitchFamily="34" charset="0"/>
              </a:rPr>
              <a:t>предпенсионного возраста прошли профессиональное  обучение и </a:t>
            </a:r>
            <a:r>
              <a:rPr lang="ru-RU" sz="1600" dirty="0" smtClean="0">
                <a:solidFill>
                  <a:srgbClr val="4B4F68"/>
                </a:solidFill>
                <a:latin typeface="Arial Narrow" pitchFamily="34" charset="0"/>
                <a:cs typeface="Arial" pitchFamily="34" charset="0"/>
              </a:rPr>
              <a:t>дополнительное профессиональное </a:t>
            </a:r>
            <a:r>
              <a:rPr lang="ru-RU" sz="1600" dirty="0">
                <a:solidFill>
                  <a:srgbClr val="4B4F68"/>
                </a:solidFill>
                <a:latin typeface="Arial Narrow" pitchFamily="34" charset="0"/>
                <a:cs typeface="Arial" pitchFamily="34" charset="0"/>
              </a:rPr>
              <a:t>образование</a:t>
            </a:r>
          </a:p>
        </p:txBody>
      </p:sp>
      <p:grpSp>
        <p:nvGrpSpPr>
          <p:cNvPr id="42" name="Группа 41"/>
          <p:cNvGrpSpPr/>
          <p:nvPr/>
        </p:nvGrpSpPr>
        <p:grpSpPr>
          <a:xfrm>
            <a:off x="151704" y="186731"/>
            <a:ext cx="390000" cy="480000"/>
            <a:chOff x="-1577219" y="1274734"/>
            <a:chExt cx="456428" cy="540000"/>
          </a:xfrm>
        </p:grpSpPr>
        <p:pic>
          <p:nvPicPr>
            <p:cNvPr id="43" name="Picture 4" descr="V:\MSR\Без имени-52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-1577219" y="1274734"/>
              <a:ext cx="456428" cy="540000"/>
            </a:xfrm>
            <a:prstGeom prst="rect">
              <a:avLst/>
            </a:prstGeom>
            <a:noFill/>
          </p:spPr>
        </p:pic>
        <p:cxnSp>
          <p:nvCxnSpPr>
            <p:cNvPr id="50" name="Прямая соединительная линия 49"/>
            <p:cNvCxnSpPr/>
            <p:nvPr/>
          </p:nvCxnSpPr>
          <p:spPr>
            <a:xfrm>
              <a:off x="-1577218" y="1810694"/>
              <a:ext cx="428628" cy="1588"/>
            </a:xfrm>
            <a:prstGeom prst="line">
              <a:avLst/>
            </a:prstGeom>
            <a:ln>
              <a:solidFill>
                <a:srgbClr val="F6003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Box 43"/>
          <p:cNvSpPr txBox="1"/>
          <p:nvPr/>
        </p:nvSpPr>
        <p:spPr>
          <a:xfrm>
            <a:off x="7137243" y="1478984"/>
            <a:ext cx="2711711" cy="560189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201162" indent="-201162">
              <a:lnSpc>
                <a:spcPct val="130000"/>
              </a:lnSpc>
              <a:buFont typeface="Wingdings" pitchFamily="2" charset="2"/>
              <a:buChar char="Ø"/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обучение компьютерной грамотности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137243" y="2108207"/>
            <a:ext cx="2262252" cy="741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201162" indent="-201162">
              <a:lnSpc>
                <a:spcPct val="130000"/>
              </a:lnSpc>
              <a:buFont typeface="Wingdings" pitchFamily="2" charset="2"/>
              <a:buChar char="Ø"/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создание приемных семей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038632" y="2907767"/>
            <a:ext cx="2954928" cy="1408690"/>
          </a:xfrm>
          <a:prstGeom prst="rect">
            <a:avLst/>
          </a:prstGeom>
        </p:spPr>
        <p:txBody>
          <a:bodyPr wrap="square" lIns="107287" tIns="53643" rIns="107287" bIns="53643">
            <a:spAutoFit/>
          </a:bodyPr>
          <a:lstStyle/>
          <a:p>
            <a:pPr marL="201162" indent="-201162">
              <a:lnSpc>
                <a:spcPct val="130000"/>
              </a:lnSpc>
              <a:buFont typeface="Wingdings" pitchFamily="2" charset="2"/>
              <a:buChar char="Ø"/>
            </a:pPr>
            <a:r>
              <a:rPr lang="ru-RU" sz="13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проведение занятий физической культурой и спортом на спортивных объектах шаговой </a:t>
            </a:r>
            <a:r>
              <a:rPr lang="ru-RU" sz="13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доступности</a:t>
            </a:r>
            <a:endParaRPr lang="ru-RU" sz="13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137243" y="4276148"/>
            <a:ext cx="2737968" cy="62198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201162" indent="-201162">
              <a:lnSpc>
                <a:spcPct val="130000"/>
              </a:lnSpc>
              <a:buFont typeface="Wingdings" pitchFamily="2" charset="2"/>
              <a:buChar char="Ø"/>
            </a:pPr>
            <a:r>
              <a:rPr lang="ru-RU" sz="13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вовлечение в культурную жизнь общества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137243" y="4870778"/>
            <a:ext cx="2418269" cy="102664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201162" indent="-201162">
              <a:lnSpc>
                <a:spcPct val="130000"/>
              </a:lnSpc>
              <a:buFont typeface="Wingdings" pitchFamily="2" charset="2"/>
              <a:buChar char="Ø"/>
            </a:pPr>
            <a:r>
              <a:rPr lang="ru-RU" sz="13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содействие занятости, в том числе на рабочие места с гибким графиком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7038631" y="5897421"/>
            <a:ext cx="2614010" cy="628476"/>
          </a:xfrm>
          <a:prstGeom prst="rect">
            <a:avLst/>
          </a:prstGeom>
        </p:spPr>
        <p:txBody>
          <a:bodyPr wrap="square" lIns="107287" tIns="53643" rIns="107287" bIns="53643">
            <a:spAutoFit/>
          </a:bodyPr>
          <a:lstStyle/>
          <a:p>
            <a:pPr marL="201162" indent="-201162">
              <a:lnSpc>
                <a:spcPct val="130000"/>
              </a:lnSpc>
              <a:buFont typeface="Wingdings" pitchFamily="2" charset="2"/>
              <a:buChar char="Ø"/>
            </a:pPr>
            <a:r>
              <a:rPr lang="ru-RU" sz="13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вовлечение в </a:t>
            </a:r>
            <a:r>
              <a:rPr lang="ru-RU" sz="13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волонтер-скую </a:t>
            </a:r>
            <a:r>
              <a:rPr lang="ru-RU" sz="13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деятельность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137242" y="1072048"/>
            <a:ext cx="2685769" cy="406936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СТРАТЕГИЯ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ДЕЙСТВИЙ:</a:t>
            </a:r>
            <a:endParaRPr lang="ru-RU" sz="13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499383" y="1653509"/>
            <a:ext cx="339322" cy="44600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201162" indent="-201162">
              <a:lnSpc>
                <a:spcPct val="130000"/>
              </a:lnSpc>
              <a:buFont typeface="Wingdings" pitchFamily="2" charset="2"/>
              <a:buChar char="Ø"/>
            </a:pPr>
            <a:endParaRPr lang="ru-RU" sz="1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5" name="Picture 1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14119" y="5176760"/>
            <a:ext cx="1097859" cy="924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3240906" y="5346631"/>
            <a:ext cx="10423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4 788 </a:t>
            </a:r>
          </a:p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чел</a:t>
            </a:r>
            <a:r>
              <a:rPr lang="ru-RU" sz="1600" dirty="0" smtClean="0">
                <a:solidFill>
                  <a:srgbClr val="4B4F68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endParaRPr lang="ru-RU" sz="1600" dirty="0"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37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113</Words>
  <Application>Microsoft Office PowerPoint</Application>
  <PresentationFormat>Лист A4 (210x297 мм)</PresentationFormat>
  <Paragraphs>29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Times New Roman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Chistyakov-VV</dc:creator>
  <cp:lastModifiedBy>Программист</cp:lastModifiedBy>
  <cp:revision>69</cp:revision>
  <cp:lastPrinted>2019-07-15T06:14:08Z</cp:lastPrinted>
  <dcterms:created xsi:type="dcterms:W3CDTF">2019-03-15T13:18:19Z</dcterms:created>
  <dcterms:modified xsi:type="dcterms:W3CDTF">2019-07-16T13:10:33Z</dcterms:modified>
</cp:coreProperties>
</file>