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7.9475308641975329E-2"/>
          <c:y val="9.8978272690254027E-2"/>
          <c:w val="0.84104938271604934"/>
          <c:h val="0.8132675852630698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Акцизы</c:v>
                </c:pt>
                <c:pt idx="2">
                  <c:v>Налог на имущество</c:v>
                </c:pt>
                <c:pt idx="3">
                  <c:v>Земельный налог</c:v>
                </c:pt>
                <c:pt idx="4">
                  <c:v>Гос.пошлина</c:v>
                </c:pt>
                <c:pt idx="5">
                  <c:v>Аренда</c:v>
                </c:pt>
                <c:pt idx="6">
                  <c:v>Штрафы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2229.6</c:v>
                </c:pt>
                <c:pt idx="1">
                  <c:v>287.60000000000002</c:v>
                </c:pt>
                <c:pt idx="2">
                  <c:v>25.1</c:v>
                </c:pt>
                <c:pt idx="3">
                  <c:v>143</c:v>
                </c:pt>
                <c:pt idx="4">
                  <c:v>51.4</c:v>
                </c:pt>
                <c:pt idx="5">
                  <c:v>557.4</c:v>
                </c:pt>
                <c:pt idx="6">
                  <c:v>5.9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7.9475308641975315E-2"/>
          <c:y val="9.8978272690254041E-2"/>
          <c:w val="0.84104938271604934"/>
          <c:h val="0.813267585263069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Акцизы</c:v>
                </c:pt>
                <c:pt idx="2">
                  <c:v>Единый сельскохозяйственный налог</c:v>
                </c:pt>
                <c:pt idx="3">
                  <c:v>Налог на имущество</c:v>
                </c:pt>
                <c:pt idx="4">
                  <c:v>Земельный налог</c:v>
                </c:pt>
                <c:pt idx="5">
                  <c:v>Гос.пошлина</c:v>
                </c:pt>
                <c:pt idx="6">
                  <c:v>Аренда</c:v>
                </c:pt>
                <c:pt idx="7">
                  <c:v>Штрафы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1831.3</c:v>
                </c:pt>
                <c:pt idx="1">
                  <c:v>277.39999999999986</c:v>
                </c:pt>
                <c:pt idx="2">
                  <c:v>14.3</c:v>
                </c:pt>
                <c:pt idx="3">
                  <c:v>22.4</c:v>
                </c:pt>
                <c:pt idx="4">
                  <c:v>136.30000000000001</c:v>
                </c:pt>
                <c:pt idx="5">
                  <c:v>40</c:v>
                </c:pt>
                <c:pt idx="6">
                  <c:v>96.4</c:v>
                </c:pt>
                <c:pt idx="7">
                  <c:v>4.5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7.9475308641975315E-2"/>
          <c:y val="9.8978272690254054E-2"/>
          <c:w val="0.84104938271604934"/>
          <c:h val="0.8132675852630695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Акцизы</c:v>
                </c:pt>
                <c:pt idx="2">
                  <c:v>Налог на имущество</c:v>
                </c:pt>
                <c:pt idx="3">
                  <c:v>Земельный налог</c:v>
                </c:pt>
                <c:pt idx="4">
                  <c:v>Гос.пошлина</c:v>
                </c:pt>
                <c:pt idx="5">
                  <c:v>Аренда</c:v>
                </c:pt>
                <c:pt idx="6">
                  <c:v>Штрафы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2229.6</c:v>
                </c:pt>
                <c:pt idx="1">
                  <c:v>287.60000000000002</c:v>
                </c:pt>
                <c:pt idx="2">
                  <c:v>25.1</c:v>
                </c:pt>
                <c:pt idx="3">
                  <c:v>143</c:v>
                </c:pt>
                <c:pt idx="4">
                  <c:v>51.4</c:v>
                </c:pt>
                <c:pt idx="5">
                  <c:v>557.4</c:v>
                </c:pt>
                <c:pt idx="6">
                  <c:v>5.9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всего</c:v>
                </c:pt>
              </c:strCache>
            </c:strRef>
          </c:tx>
          <c:dLbls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1947.5</c:v>
                </c:pt>
                <c:pt idx="1">
                  <c:v>4199</c:v>
                </c:pt>
                <c:pt idx="2">
                  <c:v>3348.5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НДФЛ</c:v>
                </c:pt>
              </c:strCache>
            </c:strRef>
          </c:tx>
          <c:dLbls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477.1</c:v>
                </c:pt>
                <c:pt idx="1">
                  <c:v>1831.3</c:v>
                </c:pt>
                <c:pt idx="2">
                  <c:v>2229.6</c:v>
                </c:pt>
              </c:numCache>
            </c:numRef>
          </c:val>
        </c:ser>
        <c:shape val="cylinder"/>
        <c:axId val="59955456"/>
        <c:axId val="66224128"/>
        <c:axId val="0"/>
      </c:bar3DChart>
      <c:catAx>
        <c:axId val="59955456"/>
        <c:scaling>
          <c:orientation val="minMax"/>
        </c:scaling>
        <c:axPos val="b"/>
        <c:numFmt formatCode="General" sourceLinked="1"/>
        <c:tickLblPos val="nextTo"/>
        <c:crossAx val="66224128"/>
        <c:crosses val="autoZero"/>
        <c:auto val="1"/>
        <c:lblAlgn val="ctr"/>
        <c:lblOffset val="100"/>
      </c:catAx>
      <c:valAx>
        <c:axId val="66224128"/>
        <c:scaling>
          <c:orientation val="minMax"/>
        </c:scaling>
        <c:axPos val="l"/>
        <c:majorGridlines/>
        <c:numFmt formatCode="General" sourceLinked="1"/>
        <c:tickLblPos val="nextTo"/>
        <c:crossAx val="5995545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200" baseline="0" dirty="0"/>
                      <a:t>всего доходов; 99%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аренда</c:v>
                </c:pt>
                <c:pt idx="1">
                  <c:v>всего доходов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10.5</c:v>
                </c:pt>
                <c:pt idx="1">
                  <c:v>1947.5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explosion val="5"/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CatName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аренда</c:v>
                </c:pt>
                <c:pt idx="1">
                  <c:v>всего доходов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96.4</c:v>
                </c:pt>
                <c:pt idx="1">
                  <c:v>4199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dLbls>
            <c:dLbl>
              <c:idx val="1"/>
              <c:layout>
                <c:manualLayout>
                  <c:x val="-0.14253250983665919"/>
                  <c:y val="-9.2907697178002902E-2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аренда</c:v>
                </c:pt>
                <c:pt idx="1">
                  <c:v>всего доходов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557.4</c:v>
                </c:pt>
                <c:pt idx="1">
                  <c:v>3348.5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5A922-8888-421E-A113-3BE3261593B4}" type="datetimeFigureOut">
              <a:rPr lang="ru-RU" smtClean="0"/>
              <a:pPr/>
              <a:t>26.05.2019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C973B-018E-4A4C-9E4D-EAC05CEF3C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C973B-018E-4A4C-9E4D-EAC05CEF3CD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F2F4F7E-9646-4914-9AC9-25EB2E3934B0}" type="datetimeFigureOut">
              <a:rPr lang="ru-RU" smtClean="0"/>
              <a:pPr/>
              <a:t>26.05.2019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F4F7E-9646-4914-9AC9-25EB2E3934B0}" type="datetimeFigureOut">
              <a:rPr lang="ru-RU" smtClean="0"/>
              <a:pPr/>
              <a:t>26.05.2019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F2F4F7E-9646-4914-9AC9-25EB2E3934B0}" type="datetimeFigureOut">
              <a:rPr lang="ru-RU" smtClean="0"/>
              <a:pPr/>
              <a:t>26.05.2019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F4F7E-9646-4914-9AC9-25EB2E3934B0}" type="datetimeFigureOut">
              <a:rPr lang="ru-RU" smtClean="0"/>
              <a:pPr/>
              <a:t>26.05.2019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F2F4F7E-9646-4914-9AC9-25EB2E3934B0}" type="datetimeFigureOut">
              <a:rPr lang="ru-RU" smtClean="0"/>
              <a:pPr/>
              <a:t>26.05.2019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F4F7E-9646-4914-9AC9-25EB2E3934B0}" type="datetimeFigureOut">
              <a:rPr lang="ru-RU" smtClean="0"/>
              <a:pPr/>
              <a:t>26.05.2019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F4F7E-9646-4914-9AC9-25EB2E3934B0}" type="datetimeFigureOut">
              <a:rPr lang="ru-RU" smtClean="0"/>
              <a:pPr/>
              <a:t>26.05.2019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F4F7E-9646-4914-9AC9-25EB2E3934B0}" type="datetimeFigureOut">
              <a:rPr lang="ru-RU" smtClean="0"/>
              <a:pPr/>
              <a:t>26.05.2019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F2F4F7E-9646-4914-9AC9-25EB2E3934B0}" type="datetimeFigureOut">
              <a:rPr lang="ru-RU" smtClean="0"/>
              <a:pPr/>
              <a:t>26.05.2019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F4F7E-9646-4914-9AC9-25EB2E3934B0}" type="datetimeFigureOut">
              <a:rPr lang="ru-RU" smtClean="0"/>
              <a:pPr/>
              <a:t>26.05.2019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F4F7E-9646-4914-9AC9-25EB2E3934B0}" type="datetimeFigureOut">
              <a:rPr lang="ru-RU" smtClean="0"/>
              <a:pPr/>
              <a:t>26.05.2019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F2F4F7E-9646-4914-9AC9-25EB2E3934B0}" type="datetimeFigureOut">
              <a:rPr lang="ru-RU" smtClean="0"/>
              <a:pPr/>
              <a:t>26.05.2019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AE62A74-3BB6-4A4A-B7EC-D64AF2BA2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846640" cy="439248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Администрация муниципального образования </a:t>
            </a:r>
            <a:br>
              <a:rPr lang="ru-RU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Бородинский сельсовет</a:t>
            </a:r>
            <a:endParaRPr lang="ru-RU" b="1" i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200800" cy="1800200"/>
          </a:xfrm>
        </p:spPr>
        <p:txBody>
          <a:bodyPr>
            <a:noAutofit/>
          </a:bodyPr>
          <a:lstStyle/>
          <a:p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  <a:effectLst/>
                <a:latin typeface="Century" pitchFamily="18" charset="0"/>
              </a:rPr>
              <a:t>Структура налоговых и неналоговых доходов муниципального образования за 2017 год</a:t>
            </a:r>
            <a:r>
              <a:rPr lang="ru-RU" sz="3300" dirty="0" smtClean="0">
                <a:latin typeface="Century" pitchFamily="18" charset="0"/>
              </a:rPr>
              <a:t/>
            </a:r>
            <a:br>
              <a:rPr lang="ru-RU" sz="3300" dirty="0" smtClean="0">
                <a:latin typeface="Century" pitchFamily="18" charset="0"/>
              </a:rPr>
            </a:br>
            <a:endParaRPr lang="ru-RU" sz="3300" dirty="0">
              <a:latin typeface="Century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992888" cy="1296144"/>
          </a:xfrm>
        </p:spPr>
        <p:txBody>
          <a:bodyPr>
            <a:noAutofit/>
          </a:bodyPr>
          <a:lstStyle/>
          <a:p>
            <a:r>
              <a:rPr lang="ru-RU" sz="2100" dirty="0" smtClean="0">
                <a:solidFill>
                  <a:schemeClr val="bg2">
                    <a:lumMod val="50000"/>
                  </a:schemeClr>
                </a:solidFill>
                <a:latin typeface="Century" pitchFamily="18" charset="0"/>
              </a:rPr>
              <a:t>Структура налоговых и неналоговых доходов муниципального образования за 2018 год</a:t>
            </a:r>
            <a:r>
              <a:rPr lang="ru-RU" sz="3300" dirty="0" smtClean="0">
                <a:latin typeface="Century" pitchFamily="18" charset="0"/>
              </a:rPr>
              <a:t/>
            </a:r>
            <a:br>
              <a:rPr lang="ru-RU" sz="3300" dirty="0" smtClean="0">
                <a:latin typeface="Century" pitchFamily="18" charset="0"/>
              </a:rPr>
            </a:br>
            <a:endParaRPr lang="ru-RU" sz="3300" dirty="0">
              <a:latin typeface="Century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992888" cy="1296144"/>
          </a:xfrm>
        </p:spPr>
        <p:txBody>
          <a:bodyPr>
            <a:noAutofit/>
          </a:bodyPr>
          <a:lstStyle/>
          <a:p>
            <a:r>
              <a:rPr lang="ru-RU" sz="2100" dirty="0" smtClean="0">
                <a:solidFill>
                  <a:schemeClr val="bg2">
                    <a:lumMod val="50000"/>
                  </a:schemeClr>
                </a:solidFill>
                <a:latin typeface="Century" pitchFamily="18" charset="0"/>
              </a:rPr>
              <a:t>Структура налоговых и неналоговых доходов муниципального образования за 2019 год</a:t>
            </a:r>
            <a:r>
              <a:rPr lang="ru-RU" sz="3300" dirty="0" smtClean="0">
                <a:latin typeface="Century" pitchFamily="18" charset="0"/>
              </a:rPr>
              <a:t/>
            </a:r>
            <a:br>
              <a:rPr lang="ru-RU" sz="3300" dirty="0" smtClean="0">
                <a:latin typeface="Century" pitchFamily="18" charset="0"/>
              </a:rPr>
            </a:br>
            <a:endParaRPr lang="ru-RU" sz="3300" dirty="0">
              <a:latin typeface="Century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1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Увеличение доли НДФЛ по отношению к общему объему доходов муниципального образования</a:t>
            </a:r>
            <a:endParaRPr lang="ru-RU" sz="21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994122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</a:rPr>
              <a:t>Увеличение доли арендной платы в общем объеме доходов</a:t>
            </a:r>
            <a:endParaRPr lang="ru-RU" sz="2200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052736"/>
          <a:ext cx="3888432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139952" y="1412776"/>
          <a:ext cx="5472608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1763688" y="3284984"/>
          <a:ext cx="5280248" cy="3184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64</TotalTime>
  <Words>63</Words>
  <Application>Microsoft Office PowerPoint</Application>
  <PresentationFormat>Экран (4:3)</PresentationFormat>
  <Paragraphs>12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Администрация муниципального образования  Бородинский сельсовет</vt:lpstr>
      <vt:lpstr>Структура налоговых и неналоговых доходов муниципального образования за 2017 год </vt:lpstr>
      <vt:lpstr>Структура налоговых и неналоговых доходов муниципального образования за 2018 год </vt:lpstr>
      <vt:lpstr>Структура налоговых и неналоговых доходов муниципального образования за 2019 год </vt:lpstr>
      <vt:lpstr>Увеличение доли НДФЛ по отношению к общему объему доходов муниципального образования</vt:lpstr>
      <vt:lpstr>Увеличение доли арендной платы в общем объеме доходов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PC</cp:lastModifiedBy>
  <cp:revision>7</cp:revision>
  <dcterms:created xsi:type="dcterms:W3CDTF">2019-05-26T11:28:19Z</dcterms:created>
  <dcterms:modified xsi:type="dcterms:W3CDTF">2019-05-26T12:33:15Z</dcterms:modified>
</cp:coreProperties>
</file>